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35"/>
  </p:notesMasterIdLst>
  <p:sldIdLst>
    <p:sldId id="272" r:id="rId2"/>
    <p:sldId id="271" r:id="rId3"/>
    <p:sldId id="258" r:id="rId4"/>
    <p:sldId id="306" r:id="rId5"/>
    <p:sldId id="320" r:id="rId6"/>
    <p:sldId id="321" r:id="rId7"/>
    <p:sldId id="322" r:id="rId8"/>
    <p:sldId id="323" r:id="rId9"/>
    <p:sldId id="325" r:id="rId10"/>
    <p:sldId id="324"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28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Nunito Sans" panose="00000500000000000000" pitchFamily="2" charset="0"/>
      <p:regular r:id="rId40"/>
      <p:bold r:id="rId41"/>
      <p:italic r:id="rId42"/>
      <p:boldItalic r:id="rId43"/>
    </p:embeddedFont>
    <p:embeddedFont>
      <p:font typeface="Nunito Sans SemiBold" panose="00000700000000000000" pitchFamily="2" charset="0"/>
      <p:bold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136"/>
    <a:srgbClr val="303030"/>
    <a:srgbClr val="4A4A4A"/>
    <a:srgbClr val="3D3D3D"/>
    <a:srgbClr val="212121"/>
    <a:srgbClr val="000000"/>
    <a:srgbClr val="131313"/>
    <a:srgbClr val="F69180"/>
    <a:srgbClr val="FBD0C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84899" autoAdjust="0"/>
  </p:normalViewPr>
  <p:slideViewPr>
    <p:cSldViewPr>
      <p:cViewPr varScale="1">
        <p:scale>
          <a:sx n="52" d="100"/>
          <a:sy n="52" d="100"/>
        </p:scale>
        <p:origin x="494" y="5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19978"/>
    </p:cViewPr>
  </p:sorterViewPr>
  <p:notesViewPr>
    <p:cSldViewPr>
      <p:cViewPr>
        <p:scale>
          <a:sx n="66" d="100"/>
          <a:sy n="66" d="100"/>
        </p:scale>
        <p:origin x="1733" y="-49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1</a:t>
            </a:fld>
            <a:endParaRPr lang="en-US"/>
          </a:p>
        </p:txBody>
      </p:sp>
    </p:spTree>
    <p:extLst>
      <p:ext uri="{BB962C8B-B14F-4D97-AF65-F5344CB8AC3E}">
        <p14:creationId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C</a:t>
            </a:r>
          </a:p>
          <a:p>
            <a:r>
              <a:rPr lang="en-US" sz="1200" b="1" i="1" kern="1200" dirty="0" smtClean="0">
                <a:solidFill>
                  <a:schemeClr val="tx1"/>
                </a:solidFill>
                <a:effectLst/>
                <a:latin typeface="+mn-lt"/>
                <a:ea typeface="+mn-ea"/>
                <a:cs typeface="+mn-cs"/>
              </a:rPr>
              <a:t>Image:</a:t>
            </a:r>
            <a:r>
              <a:rPr lang="en-US" sz="1200" b="1" i="1" kern="1200" baseline="0" dirty="0" smtClean="0">
                <a:solidFill>
                  <a:schemeClr val="tx1"/>
                </a:solidFill>
                <a:effectLst/>
                <a:latin typeface="+mn-lt"/>
                <a:ea typeface="+mn-ea"/>
                <a:cs typeface="+mn-cs"/>
              </a:rPr>
              <a:t> View-&gt;Notes page</a:t>
            </a:r>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10</a:t>
            </a:fld>
            <a:endParaRPr lang="en-US"/>
          </a:p>
        </p:txBody>
      </p:sp>
      <p:pic>
        <p:nvPicPr>
          <p:cNvPr id="8194" name="Picture 2" descr="http://i1.facenow.in/modules/emanager/ques/img/tmp_cb8da6767461f28121532ae4290eac7cbc421669230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876800"/>
            <a:ext cx="1828800" cy="177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62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11</a:t>
            </a:fld>
            <a:endParaRPr lang="en-US"/>
          </a:p>
        </p:txBody>
      </p:sp>
    </p:spTree>
    <p:extLst>
      <p:ext uri="{BB962C8B-B14F-4D97-AF65-F5344CB8AC3E}">
        <p14:creationId xmlns:p14="http://schemas.microsoft.com/office/powerpoint/2010/main" val="183605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A</a:t>
            </a:r>
          </a:p>
          <a:p>
            <a:r>
              <a:rPr lang="en-US" sz="1200" b="0" i="0" kern="1200" dirty="0" smtClean="0">
                <a:solidFill>
                  <a:schemeClr val="tx1"/>
                </a:solidFill>
                <a:effectLst/>
                <a:latin typeface="+mn-lt"/>
                <a:ea typeface="+mn-ea"/>
                <a:cs typeface="+mn-cs"/>
              </a:rPr>
              <a:t>The figure gets vertically inverted.</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12</a:t>
            </a:fld>
            <a:endParaRPr lang="en-US"/>
          </a:p>
        </p:txBody>
      </p:sp>
    </p:spTree>
    <p:extLst>
      <p:ext uri="{BB962C8B-B14F-4D97-AF65-F5344CB8AC3E}">
        <p14:creationId xmlns:p14="http://schemas.microsoft.com/office/powerpoint/2010/main" val="137488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13</a:t>
            </a:fld>
            <a:endParaRPr lang="en-US"/>
          </a:p>
        </p:txBody>
      </p:sp>
    </p:spTree>
    <p:extLst>
      <p:ext uri="{BB962C8B-B14F-4D97-AF65-F5344CB8AC3E}">
        <p14:creationId xmlns:p14="http://schemas.microsoft.com/office/powerpoint/2010/main" val="296616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C</a:t>
            </a:r>
          </a:p>
          <a:p>
            <a:pPr algn="just"/>
            <a:r>
              <a:rPr lang="en-US" sz="1200" b="0" i="0" kern="1200" dirty="0" smtClean="0">
                <a:solidFill>
                  <a:schemeClr val="tx1"/>
                </a:solidFill>
                <a:effectLst/>
                <a:latin typeface="+mn-lt"/>
                <a:ea typeface="+mn-ea"/>
                <a:cs typeface="+mn-cs"/>
              </a:rPr>
              <a:t>Between the first and second frame, 2 lines get deleted from the left hand side.</a:t>
            </a:r>
          </a:p>
          <a:p>
            <a:pPr algn="just"/>
            <a:r>
              <a:rPr lang="en-US" sz="1200" b="0" i="0" kern="1200" dirty="0" smtClean="0">
                <a:solidFill>
                  <a:schemeClr val="tx1"/>
                </a:solidFill>
                <a:effectLst/>
                <a:latin typeface="+mn-lt"/>
                <a:ea typeface="+mn-ea"/>
                <a:cs typeface="+mn-cs"/>
              </a:rPr>
              <a:t>Between the fourth and fifth frame, 8 lines get deleted from the right hand side. Here, we see that the pattern is not consistent throughout. This implies that the pattern alternates between frames. </a:t>
            </a:r>
          </a:p>
          <a:p>
            <a:pPr algn="just"/>
            <a:endParaRPr lang="en-US" dirty="0"/>
          </a:p>
          <a:p>
            <a:pPr algn="just"/>
            <a:r>
              <a:rPr lang="en-US" sz="1200" b="0" i="0" kern="1200" dirty="0" smtClean="0">
                <a:solidFill>
                  <a:schemeClr val="tx1"/>
                </a:solidFill>
                <a:effectLst/>
                <a:latin typeface="+mn-lt"/>
                <a:ea typeface="+mn-ea"/>
                <a:cs typeface="+mn-cs"/>
              </a:rPr>
              <a:t>Hence, between frames 2 and 3, some lines should get deleted from the right hand side while between frames 3 and 4, some lines should get deleted from the left hand side. Then number of lines deleted in each frame should be 2,4,6,8.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Hence, if we delete 4 lines from the right hand side between frames 2 and 3, we get option 2. </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14</a:t>
            </a:fld>
            <a:endParaRPr lang="en-US"/>
          </a:p>
        </p:txBody>
      </p:sp>
    </p:spTree>
    <p:extLst>
      <p:ext uri="{BB962C8B-B14F-4D97-AF65-F5344CB8AC3E}">
        <p14:creationId xmlns:p14="http://schemas.microsoft.com/office/powerpoint/2010/main" val="115602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15</a:t>
            </a:fld>
            <a:endParaRPr lang="en-US"/>
          </a:p>
        </p:txBody>
      </p:sp>
    </p:spTree>
    <p:extLst>
      <p:ext uri="{BB962C8B-B14F-4D97-AF65-F5344CB8AC3E}">
        <p14:creationId xmlns:p14="http://schemas.microsoft.com/office/powerpoint/2010/main" val="390599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C</a:t>
            </a:r>
          </a:p>
          <a:p>
            <a:r>
              <a:rPr lang="en-US" sz="1200" b="0" i="0" kern="1200" dirty="0" smtClean="0">
                <a:solidFill>
                  <a:schemeClr val="tx1"/>
                </a:solidFill>
                <a:effectLst/>
                <a:latin typeface="+mn-lt"/>
                <a:ea typeface="+mn-ea"/>
                <a:cs typeface="+mn-cs"/>
              </a:rPr>
              <a:t>In frame 1,the figure(square) in the middle goes to the last(square) in frame 2.The middle(circle) figure in frame 3 becomes last figure in frame 4(circle).Similarly the middle figure in frame 4 should be the last figure in the answer frame. Only option 3 satisfies this.</a:t>
            </a:r>
          </a:p>
          <a:p>
            <a:r>
              <a:rPr lang="en-US" sz="1200" b="0" i="0" kern="1200" dirty="0" smtClean="0">
                <a:solidFill>
                  <a:schemeClr val="tx1"/>
                </a:solidFill>
                <a:effectLst/>
                <a:latin typeface="+mn-lt"/>
                <a:ea typeface="+mn-ea"/>
                <a:cs typeface="+mn-cs"/>
              </a:rPr>
              <a:t> Comparing the figures it is changing in clockwise direction and form one fig to another exactly 2 shapes retained and 1 shape changes. So </a:t>
            </a:r>
            <a:r>
              <a:rPr lang="en-US" sz="1200" b="0" i="0" kern="1200" dirty="0" err="1" smtClean="0">
                <a:solidFill>
                  <a:schemeClr val="tx1"/>
                </a:solidFill>
                <a:effectLst/>
                <a:latin typeface="+mn-lt"/>
                <a:ea typeface="+mn-ea"/>
                <a:cs typeface="+mn-cs"/>
              </a:rPr>
              <a:t>ans</a:t>
            </a:r>
            <a:r>
              <a:rPr lang="en-US" sz="1200" b="0" i="0" kern="1200" dirty="0" smtClean="0">
                <a:solidFill>
                  <a:schemeClr val="tx1"/>
                </a:solidFill>
                <a:effectLst/>
                <a:latin typeface="+mn-lt"/>
                <a:ea typeface="+mn-ea"/>
                <a:cs typeface="+mn-cs"/>
              </a:rPr>
              <a:t> must be 3</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16</a:t>
            </a:fld>
            <a:endParaRPr lang="en-US"/>
          </a:p>
        </p:txBody>
      </p:sp>
    </p:spTree>
    <p:extLst>
      <p:ext uri="{BB962C8B-B14F-4D97-AF65-F5344CB8AC3E}">
        <p14:creationId xmlns:p14="http://schemas.microsoft.com/office/powerpoint/2010/main" val="151639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is moving in clockwise direction which should complete 1 rotation Further the 4th pattern must be horizontal so 4th figure is the odd man out </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17</a:t>
            </a:fld>
            <a:endParaRPr lang="en-US"/>
          </a:p>
        </p:txBody>
      </p:sp>
    </p:spTree>
    <p:extLst>
      <p:ext uri="{BB962C8B-B14F-4D97-AF65-F5344CB8AC3E}">
        <p14:creationId xmlns:p14="http://schemas.microsoft.com/office/powerpoint/2010/main" val="196502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18</a:t>
            </a:fld>
            <a:endParaRPr lang="en-US"/>
          </a:p>
        </p:txBody>
      </p:sp>
    </p:spTree>
    <p:extLst>
      <p:ext uri="{BB962C8B-B14F-4D97-AF65-F5344CB8AC3E}">
        <p14:creationId xmlns:p14="http://schemas.microsoft.com/office/powerpoint/2010/main" val="3129427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C</a:t>
            </a:r>
          </a:p>
          <a:p>
            <a:r>
              <a:rPr lang="en-US" sz="1200" b="0" i="0" kern="1200" dirty="0" smtClean="0">
                <a:solidFill>
                  <a:schemeClr val="tx1"/>
                </a:solidFill>
                <a:effectLst/>
                <a:latin typeface="+mn-lt"/>
                <a:ea typeface="+mn-ea"/>
                <a:cs typeface="+mn-cs"/>
              </a:rPr>
              <a:t>By observing the question figure, The eclipse in the box has tilted 45 degree right. Hence the same change is observed for circle. Hence 5 is the correct answer.</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19</a:t>
            </a:fld>
            <a:endParaRPr lang="en-US"/>
          </a:p>
        </p:txBody>
      </p:sp>
    </p:spTree>
    <p:extLst>
      <p:ext uri="{BB962C8B-B14F-4D97-AF65-F5344CB8AC3E}">
        <p14:creationId xmlns:p14="http://schemas.microsoft.com/office/powerpoint/2010/main" val="183871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a:p>
        </p:txBody>
      </p:sp>
    </p:spTree>
    <p:extLst>
      <p:ext uri="{BB962C8B-B14F-4D97-AF65-F5344CB8AC3E}">
        <p14:creationId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20</a:t>
            </a:fld>
            <a:endParaRPr lang="en-US"/>
          </a:p>
        </p:txBody>
      </p:sp>
    </p:spTree>
    <p:extLst>
      <p:ext uri="{BB962C8B-B14F-4D97-AF65-F5344CB8AC3E}">
        <p14:creationId xmlns:p14="http://schemas.microsoft.com/office/powerpoint/2010/main" val="405929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A</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observing the question figure, it is a mirror image for the question and tilted downwards. The same change is to observed for the question. Hence 3 is the correct answer.</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a:t>
            </a:fld>
            <a:endParaRPr lang="en-US"/>
          </a:p>
        </p:txBody>
      </p:sp>
    </p:spTree>
    <p:extLst>
      <p:ext uri="{BB962C8B-B14F-4D97-AF65-F5344CB8AC3E}">
        <p14:creationId xmlns:p14="http://schemas.microsoft.com/office/powerpoint/2010/main" val="1790596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a:t>
            </a:fld>
            <a:endParaRPr lang="en-US"/>
          </a:p>
        </p:txBody>
      </p:sp>
    </p:spTree>
    <p:extLst>
      <p:ext uri="{BB962C8B-B14F-4D97-AF65-F5344CB8AC3E}">
        <p14:creationId xmlns:p14="http://schemas.microsoft.com/office/powerpoint/2010/main" val="394389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A</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question figure the shaded leaf has rotated anticlockwise 30 degree between leaves. Now searching for the similar pattern, the answer is 3</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23</a:t>
            </a:fld>
            <a:endParaRPr lang="en-US"/>
          </a:p>
        </p:txBody>
      </p:sp>
    </p:spTree>
    <p:extLst>
      <p:ext uri="{BB962C8B-B14F-4D97-AF65-F5344CB8AC3E}">
        <p14:creationId xmlns:p14="http://schemas.microsoft.com/office/powerpoint/2010/main" val="3482979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24</a:t>
            </a:fld>
            <a:endParaRPr lang="en-US"/>
          </a:p>
        </p:txBody>
      </p:sp>
    </p:spTree>
    <p:extLst>
      <p:ext uri="{BB962C8B-B14F-4D97-AF65-F5344CB8AC3E}">
        <p14:creationId xmlns:p14="http://schemas.microsoft.com/office/powerpoint/2010/main" val="2816547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B</a:t>
            </a:r>
          </a:p>
          <a:p>
            <a:r>
              <a:rPr lang="en-US" sz="1200" b="0" i="0" kern="1200" dirty="0" smtClean="0">
                <a:solidFill>
                  <a:schemeClr val="tx1"/>
                </a:solidFill>
                <a:effectLst/>
                <a:latin typeface="+mn-lt"/>
                <a:ea typeface="+mn-ea"/>
                <a:cs typeface="+mn-cs"/>
              </a:rPr>
              <a:t>Following the direction of the arrows option 2 is correct.</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a:t>
            </a:fld>
            <a:endParaRPr lang="en-US"/>
          </a:p>
        </p:txBody>
      </p:sp>
    </p:spTree>
    <p:extLst>
      <p:ext uri="{BB962C8B-B14F-4D97-AF65-F5344CB8AC3E}">
        <p14:creationId xmlns:p14="http://schemas.microsoft.com/office/powerpoint/2010/main" val="2468213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0" i="0" kern="1200" dirty="0" smtClean="0">
                <a:solidFill>
                  <a:schemeClr val="tx1"/>
                </a:solidFill>
                <a:effectLst/>
                <a:latin typeface="+mn-lt"/>
                <a:ea typeface="+mn-ea"/>
                <a:cs typeface="+mn-cs"/>
              </a:rPr>
              <a:t>Consider a circle as having one "side" as it does not have end-points.</a:t>
            </a:r>
          </a:p>
          <a:p>
            <a:r>
              <a:rPr lang="en-US" sz="1200" b="0" i="0" kern="1200" dirty="0" smtClean="0">
                <a:solidFill>
                  <a:schemeClr val="tx1"/>
                </a:solidFill>
                <a:effectLst/>
                <a:latin typeface="+mn-lt"/>
                <a:ea typeface="+mn-ea"/>
                <a:cs typeface="+mn-cs"/>
              </a:rPr>
              <a:t>Question Figure A: Pentagon + Triangle. Total sides = 5+3 = 8</a:t>
            </a:r>
          </a:p>
          <a:p>
            <a:r>
              <a:rPr lang="en-US" sz="1200" b="0" i="0" kern="1200" dirty="0" smtClean="0">
                <a:solidFill>
                  <a:schemeClr val="tx1"/>
                </a:solidFill>
                <a:effectLst/>
                <a:latin typeface="+mn-lt"/>
                <a:ea typeface="+mn-ea"/>
                <a:cs typeface="+mn-cs"/>
              </a:rPr>
              <a:t>Question Figure B: 2 squares. Total sides = 4+4 = 8</a:t>
            </a:r>
          </a:p>
          <a:p>
            <a:r>
              <a:rPr lang="en-US" sz="1200" b="0" i="0" kern="1200" dirty="0" smtClean="0">
                <a:solidFill>
                  <a:schemeClr val="tx1"/>
                </a:solidFill>
                <a:effectLst/>
                <a:latin typeface="+mn-lt"/>
                <a:ea typeface="+mn-ea"/>
                <a:cs typeface="+mn-cs"/>
              </a:rPr>
              <a:t>Question Figure C: 2 Triangles + 2 circles. Total sides = 3+3+1+1 = 8</a:t>
            </a:r>
          </a:p>
          <a:p>
            <a:r>
              <a:rPr lang="en-US" sz="1200" b="0" i="0" kern="1200" dirty="0" smtClean="0">
                <a:solidFill>
                  <a:schemeClr val="tx1"/>
                </a:solidFill>
                <a:effectLst/>
                <a:latin typeface="+mn-lt"/>
                <a:ea typeface="+mn-ea"/>
                <a:cs typeface="+mn-cs"/>
              </a:rPr>
              <a:t>Question Figure D: 1 square + 1 circle. Total sides = 4+1 = 5</a:t>
            </a:r>
          </a:p>
          <a:p>
            <a:r>
              <a:rPr lang="en-US" sz="1200" b="0" i="0" kern="1200" dirty="0" smtClean="0">
                <a:solidFill>
                  <a:schemeClr val="tx1"/>
                </a:solidFill>
                <a:effectLst/>
                <a:latin typeface="+mn-lt"/>
                <a:ea typeface="+mn-ea"/>
                <a:cs typeface="+mn-cs"/>
              </a:rPr>
              <a:t>Hence,</a:t>
            </a:r>
            <a:r>
              <a:rPr lang="en-US" sz="1200" b="1" i="0" kern="1200" dirty="0" smtClean="0">
                <a:solidFill>
                  <a:schemeClr val="tx1"/>
                </a:solidFill>
                <a:effectLst/>
                <a:latin typeface="+mn-lt"/>
                <a:ea typeface="+mn-ea"/>
                <a:cs typeface="+mn-cs"/>
              </a:rPr>
              <a:t> figure D </a:t>
            </a:r>
            <a:r>
              <a:rPr lang="en-US" sz="1200" b="0" i="0" kern="1200" dirty="0" smtClean="0">
                <a:solidFill>
                  <a:schemeClr val="tx1"/>
                </a:solidFill>
                <a:effectLst/>
                <a:latin typeface="+mn-lt"/>
                <a:ea typeface="+mn-ea"/>
                <a:cs typeface="+mn-cs"/>
              </a:rPr>
              <a:t>is the incorrect member</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26</a:t>
            </a:fld>
            <a:endParaRPr lang="en-US"/>
          </a:p>
        </p:txBody>
      </p:sp>
    </p:spTree>
    <p:extLst>
      <p:ext uri="{BB962C8B-B14F-4D97-AF65-F5344CB8AC3E}">
        <p14:creationId xmlns:p14="http://schemas.microsoft.com/office/powerpoint/2010/main" val="312686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0" i="0" kern="1200" dirty="0" smtClean="0">
                <a:solidFill>
                  <a:schemeClr val="tx1"/>
                </a:solidFill>
                <a:effectLst/>
                <a:latin typeface="+mn-lt"/>
                <a:ea typeface="+mn-ea"/>
                <a:cs typeface="+mn-cs"/>
              </a:rPr>
              <a:t>Figure 2 is the mirror image of Figure 1</a:t>
            </a:r>
          </a:p>
          <a:p>
            <a:r>
              <a:rPr lang="en-US" sz="1200" b="0" i="0" kern="1200" dirty="0" smtClean="0">
                <a:solidFill>
                  <a:schemeClr val="tx1"/>
                </a:solidFill>
                <a:effectLst/>
                <a:latin typeface="+mn-lt"/>
                <a:ea typeface="+mn-ea"/>
                <a:cs typeface="+mn-cs"/>
              </a:rPr>
              <a:t>Figure 3 is the water image of Figure 2</a:t>
            </a:r>
          </a:p>
          <a:p>
            <a:r>
              <a:rPr lang="en-US" sz="1200" b="0" i="0" kern="1200" dirty="0" smtClean="0">
                <a:solidFill>
                  <a:schemeClr val="tx1"/>
                </a:solidFill>
                <a:effectLst/>
                <a:latin typeface="+mn-lt"/>
                <a:ea typeface="+mn-ea"/>
                <a:cs typeface="+mn-cs"/>
              </a:rPr>
              <a:t>Figure 4 is the mirror image of Figure 3</a:t>
            </a:r>
          </a:p>
          <a:p>
            <a:r>
              <a:rPr lang="en-US" sz="1200" b="0" i="0" kern="1200" dirty="0" smtClean="0">
                <a:solidFill>
                  <a:schemeClr val="tx1"/>
                </a:solidFill>
                <a:effectLst/>
                <a:latin typeface="+mn-lt"/>
                <a:ea typeface="+mn-ea"/>
                <a:cs typeface="+mn-cs"/>
              </a:rPr>
              <a:t>So there is an alternating pattern of mirror images and water images of the previous figure, which is followed.</a:t>
            </a:r>
          </a:p>
          <a:p>
            <a:r>
              <a:rPr lang="en-US" sz="1200" b="0" i="0" kern="1200" dirty="0" smtClean="0">
                <a:solidFill>
                  <a:schemeClr val="tx1"/>
                </a:solidFill>
                <a:effectLst/>
                <a:latin typeface="+mn-lt"/>
                <a:ea typeface="+mn-ea"/>
                <a:cs typeface="+mn-cs"/>
              </a:rPr>
              <a:t>Hence, Figure 5 has to be the water image of Figure 4.</a:t>
            </a:r>
          </a:p>
          <a:p>
            <a:r>
              <a:rPr lang="en-US" sz="1200" b="0" i="0" kern="1200" dirty="0" smtClean="0">
                <a:solidFill>
                  <a:schemeClr val="tx1"/>
                </a:solidFill>
                <a:effectLst/>
                <a:latin typeface="+mn-lt"/>
                <a:ea typeface="+mn-ea"/>
                <a:cs typeface="+mn-cs"/>
              </a:rPr>
              <a:t>Hence,</a:t>
            </a:r>
            <a:r>
              <a:rPr lang="en-US" sz="1200" b="1" i="0" kern="1200" dirty="0" smtClean="0">
                <a:solidFill>
                  <a:schemeClr val="tx1"/>
                </a:solidFill>
                <a:effectLst/>
                <a:latin typeface="+mn-lt"/>
                <a:ea typeface="+mn-ea"/>
                <a:cs typeface="+mn-cs"/>
              </a:rPr>
              <a:t> figure 4</a:t>
            </a:r>
            <a:r>
              <a:rPr lang="en-US" sz="1200" b="0" i="0" kern="1200" dirty="0" smtClean="0">
                <a:solidFill>
                  <a:schemeClr val="tx1"/>
                </a:solidFill>
                <a:effectLst/>
                <a:latin typeface="+mn-lt"/>
                <a:ea typeface="+mn-ea"/>
                <a:cs typeface="+mn-cs"/>
              </a:rPr>
              <a:t> is the answer.</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27</a:t>
            </a:fld>
            <a:endParaRPr lang="en-US"/>
          </a:p>
        </p:txBody>
      </p:sp>
    </p:spTree>
    <p:extLst>
      <p:ext uri="{BB962C8B-B14F-4D97-AF65-F5344CB8AC3E}">
        <p14:creationId xmlns:p14="http://schemas.microsoft.com/office/powerpoint/2010/main" val="1055325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1" i="1" kern="1200" dirty="0" smtClean="0">
                <a:solidFill>
                  <a:schemeClr val="tx1"/>
                </a:solidFill>
                <a:effectLst/>
                <a:latin typeface="+mn-lt"/>
                <a:ea typeface="+mn-ea"/>
                <a:cs typeface="+mn-cs"/>
              </a:rPr>
              <a:t>Image: View-&gt; Notes page</a:t>
            </a:r>
          </a:p>
          <a:p>
            <a:r>
              <a:rPr lang="en-US" sz="1200" b="0" i="0" kern="1200" dirty="0" smtClean="0">
                <a:solidFill>
                  <a:schemeClr val="tx1"/>
                </a:solidFill>
                <a:effectLst/>
                <a:latin typeface="+mn-lt"/>
                <a:ea typeface="+mn-ea"/>
                <a:cs typeface="+mn-cs"/>
              </a:rPr>
              <a:t>The black dot moves in the anti-clockwise manner as below:</a:t>
            </a:r>
            <a:r>
              <a:rPr lang="en-US" dirty="0" smtClean="0"/>
              <a:t/>
            </a:r>
            <a:br>
              <a:rPr lang="en-US" dirty="0" smtClean="0"/>
            </a:br>
            <a:r>
              <a:rPr lang="en-US" sz="1200" b="0" i="0" kern="1200" dirty="0" smtClean="0">
                <a:solidFill>
                  <a:schemeClr val="tx1"/>
                </a:solidFill>
                <a:effectLst/>
                <a:latin typeface="+mn-lt"/>
                <a:ea typeface="+mn-ea"/>
                <a:cs typeface="+mn-cs"/>
              </a:rPr>
              <a:t>From Figure 1 to Figure 2 : 45 degrees.</a:t>
            </a:r>
            <a:r>
              <a:rPr lang="en-US" dirty="0" smtClean="0"/>
              <a:t/>
            </a:r>
            <a:br>
              <a:rPr lang="en-US" dirty="0" smtClean="0"/>
            </a:br>
            <a:r>
              <a:rPr lang="en-US" sz="1200" b="0" i="0" kern="1200" dirty="0" smtClean="0">
                <a:solidFill>
                  <a:schemeClr val="tx1"/>
                </a:solidFill>
                <a:effectLst/>
                <a:latin typeface="+mn-lt"/>
                <a:ea typeface="+mn-ea"/>
                <a:cs typeface="+mn-cs"/>
              </a:rPr>
              <a:t>From Figure 2 to Figure 3 : 90 degrees.</a:t>
            </a:r>
            <a:r>
              <a:rPr lang="en-US" dirty="0" smtClean="0"/>
              <a:t/>
            </a:r>
            <a:br>
              <a:rPr lang="en-US" dirty="0" smtClean="0"/>
            </a:br>
            <a:r>
              <a:rPr lang="en-US" sz="1200" b="0" i="0" kern="1200" dirty="0" smtClean="0">
                <a:solidFill>
                  <a:schemeClr val="tx1"/>
                </a:solidFill>
                <a:effectLst/>
                <a:latin typeface="+mn-lt"/>
                <a:ea typeface="+mn-ea"/>
                <a:cs typeface="+mn-cs"/>
              </a:rPr>
              <a:t>From Figure 3 to Figure 4 : 135 degrees.</a:t>
            </a:r>
            <a:r>
              <a:rPr lang="en-US" dirty="0" smtClean="0"/>
              <a:t/>
            </a:r>
            <a:br>
              <a:rPr lang="en-US" dirty="0" smtClean="0"/>
            </a:br>
            <a:r>
              <a:rPr lang="en-US" sz="1200" b="0" i="0" kern="1200" dirty="0" smtClean="0">
                <a:solidFill>
                  <a:schemeClr val="tx1"/>
                </a:solidFill>
                <a:effectLst/>
                <a:latin typeface="+mn-lt"/>
                <a:ea typeface="+mn-ea"/>
                <a:cs typeface="+mn-cs"/>
              </a:rPr>
              <a:t>From Figure 4 to Figure 5 : it should be 135+45 = 180 degrees.</a:t>
            </a:r>
            <a:r>
              <a:rPr lang="en-US" dirty="0" smtClean="0"/>
              <a:t/>
            </a:r>
            <a:br>
              <a:rPr lang="en-US" dirty="0" smtClean="0"/>
            </a:br>
            <a:r>
              <a:rPr lang="en-US" sz="1200" b="0" i="0" kern="1200" dirty="0" smtClean="0">
                <a:solidFill>
                  <a:schemeClr val="tx1"/>
                </a:solidFill>
                <a:effectLst/>
                <a:latin typeface="+mn-lt"/>
                <a:ea typeface="+mn-ea"/>
                <a:cs typeface="+mn-cs"/>
              </a:rPr>
              <a:t>The ’X’ moves as follows:</a:t>
            </a:r>
            <a:r>
              <a:rPr lang="en-US" dirty="0" smtClean="0"/>
              <a:t/>
            </a:r>
            <a:br>
              <a:rPr lang="en-US" dirty="0" smtClean="0"/>
            </a:br>
            <a:r>
              <a:rPr lang="en-US" sz="1200" b="0" i="0" kern="1200" dirty="0" smtClean="0">
                <a:solidFill>
                  <a:schemeClr val="tx1"/>
                </a:solidFill>
                <a:effectLst/>
                <a:latin typeface="+mn-lt"/>
                <a:ea typeface="+mn-ea"/>
                <a:cs typeface="+mn-cs"/>
              </a:rPr>
              <a:t>In Figure 1: It is to the left of the black dot.</a:t>
            </a:r>
            <a:r>
              <a:rPr lang="en-US" dirty="0" smtClean="0"/>
              <a:t/>
            </a:r>
            <a:br>
              <a:rPr lang="en-US" dirty="0" smtClean="0"/>
            </a:br>
            <a:r>
              <a:rPr lang="en-US" sz="1200" b="0" i="0" kern="1200" dirty="0" smtClean="0">
                <a:solidFill>
                  <a:schemeClr val="tx1"/>
                </a:solidFill>
                <a:effectLst/>
                <a:latin typeface="+mn-lt"/>
                <a:ea typeface="+mn-ea"/>
                <a:cs typeface="+mn-cs"/>
              </a:rPr>
              <a:t>In Figure 2: It is to the right to the black dot.</a:t>
            </a:r>
            <a:r>
              <a:rPr lang="en-US" dirty="0" smtClean="0"/>
              <a:t/>
            </a:r>
            <a:br>
              <a:rPr lang="en-US" dirty="0" smtClean="0"/>
            </a:br>
            <a:r>
              <a:rPr lang="en-US" sz="1200" b="0" i="0" kern="1200" dirty="0" smtClean="0">
                <a:solidFill>
                  <a:schemeClr val="tx1"/>
                </a:solidFill>
                <a:effectLst/>
                <a:latin typeface="+mn-lt"/>
                <a:ea typeface="+mn-ea"/>
                <a:cs typeface="+mn-cs"/>
              </a:rPr>
              <a:t>In Figure 3: It is to the left of the black dot.</a:t>
            </a:r>
            <a:r>
              <a:rPr lang="en-US" dirty="0" smtClean="0"/>
              <a:t/>
            </a:r>
            <a:br>
              <a:rPr lang="en-US" dirty="0" smtClean="0"/>
            </a:br>
            <a:r>
              <a:rPr lang="en-US" sz="1200" b="0" i="0" kern="1200" dirty="0" smtClean="0">
                <a:solidFill>
                  <a:schemeClr val="tx1"/>
                </a:solidFill>
                <a:effectLst/>
                <a:latin typeface="+mn-lt"/>
                <a:ea typeface="+mn-ea"/>
                <a:cs typeface="+mn-cs"/>
              </a:rPr>
              <a:t>In Figure 4: It is to the right of the black dot.</a:t>
            </a:r>
            <a:r>
              <a:rPr lang="en-US" dirty="0" smtClean="0"/>
              <a:t/>
            </a:r>
            <a:br>
              <a:rPr lang="en-US" dirty="0" smtClean="0"/>
            </a:br>
            <a:r>
              <a:rPr lang="en-US" sz="1200" b="0" i="0" kern="1200" dirty="0" smtClean="0">
                <a:solidFill>
                  <a:schemeClr val="tx1"/>
                </a:solidFill>
                <a:effectLst/>
                <a:latin typeface="+mn-lt"/>
                <a:ea typeface="+mn-ea"/>
                <a:cs typeface="+mn-cs"/>
              </a:rPr>
              <a:t>In Figure 5: It should be to the left of the black dot.</a:t>
            </a:r>
            <a:r>
              <a:rPr lang="en-US" dirty="0" smtClean="0"/>
              <a:t/>
            </a:r>
            <a:br>
              <a:rPr lang="en-US" dirty="0" smtClean="0"/>
            </a:br>
            <a:r>
              <a:rPr lang="en-US" sz="1200" b="0" i="0" kern="1200" dirty="0" smtClean="0">
                <a:solidFill>
                  <a:schemeClr val="tx1"/>
                </a:solidFill>
                <a:effectLst/>
                <a:latin typeface="+mn-lt"/>
                <a:ea typeface="+mn-ea"/>
                <a:cs typeface="+mn-cs"/>
              </a:rPr>
              <a:t>Hence, the answer is   (diag.)</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28</a:t>
            </a:fld>
            <a:endParaRPr lang="en-US"/>
          </a:p>
        </p:txBody>
      </p:sp>
      <p:pic>
        <p:nvPicPr>
          <p:cNvPr id="46082" name="Picture 2" descr="http://i1.facenow.in/modules/emanager/ques/img/tmp_7a6a74cbe87bc600161130a4bd041dd47b784451251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4913313"/>
            <a:ext cx="140017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62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answer can be the either figure 1 or 4, because the pattern shows the mirror image of the next to the image. So the figure 4 is the answer because, that figure only follows the diagonal pattern in the figure. Hence the final answer is  </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29</a:t>
            </a:fld>
            <a:endParaRPr lang="en-US"/>
          </a:p>
        </p:txBody>
      </p:sp>
      <p:pic>
        <p:nvPicPr>
          <p:cNvPr id="5" name="Picture 4"/>
          <p:cNvPicPr>
            <a:picLocks noChangeAspect="1"/>
          </p:cNvPicPr>
          <p:nvPr/>
        </p:nvPicPr>
        <p:blipFill>
          <a:blip r:embed="rId3"/>
          <a:stretch>
            <a:fillRect/>
          </a:stretch>
        </p:blipFill>
        <p:spPr>
          <a:xfrm>
            <a:off x="1600200" y="5511821"/>
            <a:ext cx="1978334" cy="1803379"/>
          </a:xfrm>
          <a:prstGeom prst="rect">
            <a:avLst/>
          </a:prstGeom>
        </p:spPr>
      </p:pic>
    </p:spTree>
    <p:extLst>
      <p:ext uri="{BB962C8B-B14F-4D97-AF65-F5344CB8AC3E}">
        <p14:creationId xmlns:p14="http://schemas.microsoft.com/office/powerpoint/2010/main" val="334466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3</a:t>
            </a:fld>
            <a:endParaRPr lang="en-US"/>
          </a:p>
        </p:txBody>
      </p:sp>
    </p:spTree>
    <p:extLst>
      <p:ext uri="{BB962C8B-B14F-4D97-AF65-F5344CB8AC3E}">
        <p14:creationId xmlns:p14="http://schemas.microsoft.com/office/powerpoint/2010/main" val="336828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b="1" dirty="0"/>
              <a:t>A</a:t>
            </a:r>
            <a:endParaRPr lang="en-US" sz="1200" b="1" i="0"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30</a:t>
            </a:fld>
            <a:endParaRPr lang="en-US"/>
          </a:p>
        </p:txBody>
      </p:sp>
      <p:pic>
        <p:nvPicPr>
          <p:cNvPr id="6" name="Picture 5"/>
          <p:cNvPicPr>
            <a:picLocks noChangeAspect="1"/>
          </p:cNvPicPr>
          <p:nvPr/>
        </p:nvPicPr>
        <p:blipFill>
          <a:blip r:embed="rId3"/>
          <a:stretch>
            <a:fillRect/>
          </a:stretch>
        </p:blipFill>
        <p:spPr>
          <a:xfrm>
            <a:off x="1590596" y="4876800"/>
            <a:ext cx="1865412" cy="1752071"/>
          </a:xfrm>
          <a:prstGeom prst="rect">
            <a:avLst/>
          </a:prstGeom>
        </p:spPr>
      </p:pic>
    </p:spTree>
    <p:extLst>
      <p:ext uri="{BB962C8B-B14F-4D97-AF65-F5344CB8AC3E}">
        <p14:creationId xmlns:p14="http://schemas.microsoft.com/office/powerpoint/2010/main" val="1802490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0" i="0" kern="1200" dirty="0" smtClean="0">
                <a:solidFill>
                  <a:schemeClr val="tx1"/>
                </a:solidFill>
                <a:effectLst/>
                <a:latin typeface="+mn-lt"/>
                <a:ea typeface="+mn-ea"/>
                <a:cs typeface="+mn-cs"/>
              </a:rPr>
              <a:t>Opposite side of every image faces same direction except figure 4.</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31</a:t>
            </a:fld>
            <a:endParaRPr lang="en-US"/>
          </a:p>
        </p:txBody>
      </p:sp>
    </p:spTree>
    <p:extLst>
      <p:ext uri="{BB962C8B-B14F-4D97-AF65-F5344CB8AC3E}">
        <p14:creationId xmlns:p14="http://schemas.microsoft.com/office/powerpoint/2010/main" val="4372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0" i="0" kern="1200" dirty="0" smtClean="0">
                <a:solidFill>
                  <a:schemeClr val="tx1"/>
                </a:solidFill>
                <a:effectLst/>
                <a:latin typeface="+mn-lt"/>
                <a:ea typeface="+mn-ea"/>
                <a:cs typeface="+mn-cs"/>
              </a:rPr>
              <a:t>The fourth alternative is the correct answer. </a:t>
            </a:r>
            <a:r>
              <a:rPr lang="en-US" sz="1200" b="0" i="0" kern="1200" smtClean="0">
                <a:solidFill>
                  <a:schemeClr val="tx1"/>
                </a:solidFill>
                <a:effectLst/>
                <a:latin typeface="+mn-lt"/>
                <a:ea typeface="+mn-ea"/>
                <a:cs typeface="+mn-cs"/>
              </a:rPr>
              <a:t>Because it is the exact mirror image of the statement.</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32</a:t>
            </a:fld>
            <a:endParaRPr lang="en-US"/>
          </a:p>
        </p:txBody>
      </p:sp>
    </p:spTree>
    <p:extLst>
      <p:ext uri="{BB962C8B-B14F-4D97-AF65-F5344CB8AC3E}">
        <p14:creationId xmlns:p14="http://schemas.microsoft.com/office/powerpoint/2010/main" val="3007801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33</a:t>
            </a:fld>
            <a:endParaRPr lang="en-US"/>
          </a:p>
        </p:txBody>
      </p:sp>
    </p:spTree>
    <p:extLst>
      <p:ext uri="{BB962C8B-B14F-4D97-AF65-F5344CB8AC3E}">
        <p14:creationId xmlns:p14="http://schemas.microsoft.com/office/powerpoint/2010/main" val="419013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4</a:t>
            </a:fld>
            <a:endParaRPr lang="en-US"/>
          </a:p>
        </p:txBody>
      </p:sp>
    </p:spTree>
    <p:extLst>
      <p:ext uri="{BB962C8B-B14F-4D97-AF65-F5344CB8AC3E}">
        <p14:creationId xmlns:p14="http://schemas.microsoft.com/office/powerpoint/2010/main" val="241323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1" i="1" kern="1200" dirty="0" smtClean="0">
                <a:solidFill>
                  <a:schemeClr val="tx1"/>
                </a:solidFill>
                <a:effectLst/>
                <a:latin typeface="+mn-lt"/>
                <a:ea typeface="+mn-ea"/>
                <a:cs typeface="+mn-cs"/>
              </a:rPr>
              <a:t>Image:</a:t>
            </a:r>
            <a:r>
              <a:rPr lang="en-US" sz="1200" b="1" i="1" kern="1200" baseline="0" dirty="0" smtClean="0">
                <a:solidFill>
                  <a:schemeClr val="tx1"/>
                </a:solidFill>
                <a:effectLst/>
                <a:latin typeface="+mn-lt"/>
                <a:ea typeface="+mn-ea"/>
                <a:cs typeface="+mn-cs"/>
              </a:rPr>
              <a:t> View-&gt;Notes page</a:t>
            </a:r>
            <a:endParaRPr lang="en-US" sz="1200" b="1"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Only option 4 completes the pattern.</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5</a:t>
            </a:fld>
            <a:endParaRPr lang="en-US"/>
          </a:p>
        </p:txBody>
      </p:sp>
      <p:pic>
        <p:nvPicPr>
          <p:cNvPr id="1026" name="Picture 2" descr="http://i1.facenow.in/modules/emanager/ques/img/tmp_cb8da6767461f28121532ae4290eac7cbc4215418785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105400"/>
            <a:ext cx="1752600" cy="177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B</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given alternatives, 1,2 &amp; 5 are fitted appropriately to form a square.</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6</a:t>
            </a:fld>
            <a:endParaRPr lang="en-US"/>
          </a:p>
        </p:txBody>
      </p:sp>
      <p:pic>
        <p:nvPicPr>
          <p:cNvPr id="3074" name="Picture 2" descr="http://i1.facenow.in/modules/emanager/ques/img/tmp_cb8da6767461f28121532ae4290eac7cbc422847294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029200"/>
            <a:ext cx="885825"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81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7</a:t>
            </a:fld>
            <a:endParaRPr lang="en-US"/>
          </a:p>
        </p:txBody>
      </p:sp>
    </p:spTree>
    <p:extLst>
      <p:ext uri="{BB962C8B-B14F-4D97-AF65-F5344CB8AC3E}">
        <p14:creationId xmlns:p14="http://schemas.microsoft.com/office/powerpoint/2010/main" val="219781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B</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one of the upper elements is replaced by an element similar to the lower element(s) and each one of the lower elements is replaced by an element similar to the upper element(s). Moreover, the number of lines in upper and lower elements should remain the same. Figure 2 is a suitable option.</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8</a:t>
            </a:fld>
            <a:endParaRPr lang="en-US"/>
          </a:p>
        </p:txBody>
      </p:sp>
    </p:spTree>
    <p:extLst>
      <p:ext uri="{BB962C8B-B14F-4D97-AF65-F5344CB8AC3E}">
        <p14:creationId xmlns:p14="http://schemas.microsoft.com/office/powerpoint/2010/main" val="215865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t>
            </a:r>
            <a:r>
              <a:rPr lang="en-US" sz="1200" b="1" i="0" kern="1200" dirty="0" smtClean="0">
                <a:solidFill>
                  <a:schemeClr val="tx1"/>
                </a:solidFill>
                <a:effectLst/>
                <a:latin typeface="+mn-lt"/>
                <a:ea typeface="+mn-ea"/>
                <a:cs typeface="+mn-cs"/>
              </a:rPr>
              <a:t>D</a:t>
            </a:r>
          </a:p>
          <a:p>
            <a:r>
              <a:rPr lang="en-US" sz="1200" b="1" i="1" kern="1200" dirty="0" smtClean="0">
                <a:solidFill>
                  <a:schemeClr val="tx1"/>
                </a:solidFill>
                <a:effectLst/>
                <a:latin typeface="+mn-lt"/>
                <a:ea typeface="+mn-ea"/>
                <a:cs typeface="+mn-cs"/>
              </a:rPr>
              <a:t>Image: View-&gt;Notes</a:t>
            </a:r>
            <a:r>
              <a:rPr lang="en-US" sz="1200" b="1" i="1" kern="1200" baseline="0" dirty="0" smtClean="0">
                <a:solidFill>
                  <a:schemeClr val="tx1"/>
                </a:solidFill>
                <a:effectLst/>
                <a:latin typeface="+mn-lt"/>
                <a:ea typeface="+mn-ea"/>
                <a:cs typeface="+mn-cs"/>
              </a:rPr>
              <a:t> page</a:t>
            </a:r>
            <a:endParaRPr lang="en-US" sz="1200" b="1"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9</a:t>
            </a:fld>
            <a:endParaRPr lang="en-US"/>
          </a:p>
        </p:txBody>
      </p:sp>
      <p:pic>
        <p:nvPicPr>
          <p:cNvPr id="9218" name="Picture 2" descr="http://i1.facenow.in/modules/emanager/ques/img/tmp_cb8da6767461f28121532ae4290eac7cbc4210372753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876800"/>
            <a:ext cx="1219200" cy="12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2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4ED726-F685-44A1-B8DD-C121D1926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966" y="2952750"/>
            <a:ext cx="3566067" cy="952500"/>
          </a:xfrm>
          <a:prstGeom prst="rect">
            <a:avLst/>
          </a:prstGeom>
        </p:spPr>
      </p:pic>
    </p:spTree>
    <p:extLst>
      <p:ext uri="{BB962C8B-B14F-4D97-AF65-F5344CB8AC3E}">
        <p14:creationId xmlns:p14="http://schemas.microsoft.com/office/powerpoint/2010/main" val="159688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In the following question, select a figure amongst the four alternatives, which when placed in the blank space of figure (?) would complete the pattern.</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2" name="Picture 1"/>
          <p:cNvPicPr>
            <a:picLocks noChangeAspect="1"/>
          </p:cNvPicPr>
          <p:nvPr/>
        </p:nvPicPr>
        <p:blipFill>
          <a:blip r:embed="rId4"/>
          <a:stretch>
            <a:fillRect/>
          </a:stretch>
        </p:blipFill>
        <p:spPr>
          <a:xfrm>
            <a:off x="2045347" y="1917210"/>
            <a:ext cx="7213371" cy="4181838"/>
          </a:xfrm>
          <a:prstGeom prst="rect">
            <a:avLst/>
          </a:prstGeom>
        </p:spPr>
      </p:pic>
    </p:spTree>
    <p:extLst>
      <p:ext uri="{BB962C8B-B14F-4D97-AF65-F5344CB8AC3E}">
        <p14:creationId xmlns:p14="http://schemas.microsoft.com/office/powerpoint/2010/main" val="3547707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dirty="0">
                <a:latin typeface="Nunito Sans" panose="00000500000000000000" pitchFamily="2" charset="0"/>
              </a:rPr>
              <a:t>The following question consists of two sets of figures. Figures A, B, C and D constitute the Problem Set while figures 1, 2, 3, 4 and 5 constitute the Answer Set. There is a definite relationship between figures A and B. Establish a similar relationship between figures C and D by selecting a suitable figure from the Answer Set that would replace the question mark (?) in fig. (D).</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14338" name="Picture 2" descr="http://i1.facenow.in/modules/emanager/ques/img/tmp_cb8da6767461f28121532ae4290eac7cbc4218189849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830851"/>
            <a:ext cx="9296400" cy="204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93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Tree>
    <p:extLst>
      <p:ext uri="{BB962C8B-B14F-4D97-AF65-F5344CB8AC3E}">
        <p14:creationId xmlns:p14="http://schemas.microsoft.com/office/powerpoint/2010/main" val="1148481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Directions for questions:</a:t>
            </a:r>
          </a:p>
          <a:p>
            <a:pPr algn="just"/>
            <a:r>
              <a:rPr lang="en-US" sz="2500" dirty="0">
                <a:latin typeface="Nunito Sans" panose="00000500000000000000" pitchFamily="2" charset="0"/>
              </a:rPr>
              <a:t>Given below are two sets of figures, the ‘Problem Figures’ and the ‘Answer Figures’ marked 1, 2, 3, 4 and 5. Which figure from 1, 2, 3, 4 and 5 should be in place of the question mark to continue the series?</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18434" name="Picture 2" descr="http://i1.facenow.in/modules/emanager/ques/img/tmp_94f6d7e04a4d452030035300f18b984988c14127080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85431"/>
            <a:ext cx="6477000" cy="366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336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Tree>
    <p:extLst>
      <p:ext uri="{BB962C8B-B14F-4D97-AF65-F5344CB8AC3E}">
        <p14:creationId xmlns:p14="http://schemas.microsoft.com/office/powerpoint/2010/main" val="3641804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dirty="0">
                <a:latin typeface="Nunito Sans" panose="00000500000000000000" pitchFamily="2" charset="0"/>
              </a:rPr>
              <a:t>The following question consists of two sets of figures. Figures A, B, C and D constitute the Problem Set while figures 1, 2, 3, 4 and 5 constitute the Answer Set. There is a definite relationship between </a:t>
            </a:r>
            <a:r>
              <a:rPr lang="en-US" sz="2500" dirty="0" smtClean="0">
                <a:latin typeface="Nunito Sans" panose="00000500000000000000" pitchFamily="2" charset="0"/>
              </a:rPr>
              <a:t>the given figures. </a:t>
            </a:r>
            <a:r>
              <a:rPr lang="en-US" sz="2500" dirty="0">
                <a:latin typeface="Nunito Sans" panose="00000500000000000000" pitchFamily="2" charset="0"/>
              </a:rPr>
              <a:t>Establish a similar relationship </a:t>
            </a:r>
            <a:r>
              <a:rPr lang="en-US" sz="2500" dirty="0" smtClean="0">
                <a:latin typeface="Nunito Sans" panose="00000500000000000000" pitchFamily="2" charset="0"/>
              </a:rPr>
              <a:t>the final figure and the answer figure </a:t>
            </a:r>
            <a:r>
              <a:rPr lang="en-US" sz="2500" dirty="0">
                <a:latin typeface="Nunito Sans" panose="00000500000000000000" pitchFamily="2" charset="0"/>
              </a:rPr>
              <a:t>by selecting a suitable figure from the Answer Set that would replace the question mark </a:t>
            </a:r>
            <a:r>
              <a:rPr lang="en-US" sz="2500" dirty="0" smtClean="0">
                <a:latin typeface="Nunito Sans" panose="00000500000000000000" pitchFamily="2" charset="0"/>
              </a:rPr>
              <a:t>(?).</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22530" name="Picture 2" descr="http://i1.facenow.in/modules/emanager/ques/img/tmp_94f6d7e04a4d452030035300f18b984988c18441512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463442"/>
            <a:ext cx="5181600" cy="30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575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Tree>
    <p:extLst>
      <p:ext uri="{BB962C8B-B14F-4D97-AF65-F5344CB8AC3E}">
        <p14:creationId xmlns:p14="http://schemas.microsoft.com/office/powerpoint/2010/main" val="3638395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Find the odd one out.</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9</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24578" name="Picture 2" descr="http://i1.facenow.in/modules/emanager/ques/img/tmp_94f6d7e04a4d452030035300f18b984988c2644768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65821"/>
            <a:ext cx="7124468" cy="235909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5DD2504-B1FF-4F55-B4FA-4AEA19FF2DD8}"/>
              </a:ext>
            </a:extLst>
          </p:cNvPr>
          <p:cNvSpPr/>
          <p:nvPr/>
        </p:nvSpPr>
        <p:spPr>
          <a:xfrm>
            <a:off x="657998" y="281701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27" name="Rectangle 26">
            <a:extLst>
              <a:ext uri="{FF2B5EF4-FFF2-40B4-BE49-F238E27FC236}">
                <a16:creationId xmlns:a16="http://schemas.microsoft.com/office/drawing/2014/main" id="{72143B70-2774-4C1B-BA6C-0E2C89AD6E8B}"/>
              </a:ext>
            </a:extLst>
          </p:cNvPr>
          <p:cNvSpPr/>
          <p:nvPr/>
        </p:nvSpPr>
        <p:spPr>
          <a:xfrm>
            <a:off x="647791" y="339177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8" name="Rectangle 27">
            <a:extLst>
              <a:ext uri="{FF2B5EF4-FFF2-40B4-BE49-F238E27FC236}">
                <a16:creationId xmlns:a16="http://schemas.microsoft.com/office/drawing/2014/main" id="{E78CEF88-20C6-43F2-BCB5-DBF349A353D1}"/>
              </a:ext>
            </a:extLst>
          </p:cNvPr>
          <p:cNvSpPr/>
          <p:nvPr/>
        </p:nvSpPr>
        <p:spPr>
          <a:xfrm>
            <a:off x="657998" y="396653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29" name="Rectangle 28">
            <a:extLst>
              <a:ext uri="{FF2B5EF4-FFF2-40B4-BE49-F238E27FC236}">
                <a16:creationId xmlns:a16="http://schemas.microsoft.com/office/drawing/2014/main" id="{EFAD326F-7428-498A-82D3-321753462543}"/>
              </a:ext>
            </a:extLst>
          </p:cNvPr>
          <p:cNvSpPr/>
          <p:nvPr/>
        </p:nvSpPr>
        <p:spPr>
          <a:xfrm>
            <a:off x="641928" y="453073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30" name="Rectangle 29">
            <a:extLst>
              <a:ext uri="{FF2B5EF4-FFF2-40B4-BE49-F238E27FC236}">
                <a16:creationId xmlns:a16="http://schemas.microsoft.com/office/drawing/2014/main" id="{116C2E0D-93FB-4ADC-BC2B-83DFED946B7A}"/>
              </a:ext>
            </a:extLst>
          </p:cNvPr>
          <p:cNvSpPr/>
          <p:nvPr/>
        </p:nvSpPr>
        <p:spPr>
          <a:xfrm>
            <a:off x="1456098" y="281701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31" name="Rectangle 30">
            <a:extLst>
              <a:ext uri="{FF2B5EF4-FFF2-40B4-BE49-F238E27FC236}">
                <a16:creationId xmlns:a16="http://schemas.microsoft.com/office/drawing/2014/main" id="{F62FDC11-1E2D-428B-8217-CF9104F9B6D7}"/>
              </a:ext>
            </a:extLst>
          </p:cNvPr>
          <p:cNvSpPr/>
          <p:nvPr/>
        </p:nvSpPr>
        <p:spPr>
          <a:xfrm>
            <a:off x="1445891" y="339177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a:t>
            </a:r>
            <a:endParaRPr lang="en-US" sz="2500" dirty="0">
              <a:latin typeface="Nunito Sans" panose="00000500000000000000" pitchFamily="2" charset="0"/>
            </a:endParaRPr>
          </a:p>
        </p:txBody>
      </p:sp>
      <p:sp>
        <p:nvSpPr>
          <p:cNvPr id="32" name="Rectangle 31">
            <a:extLst>
              <a:ext uri="{FF2B5EF4-FFF2-40B4-BE49-F238E27FC236}">
                <a16:creationId xmlns:a16="http://schemas.microsoft.com/office/drawing/2014/main" id="{BEF40363-1296-4F6B-8656-D47D96B64330}"/>
              </a:ext>
            </a:extLst>
          </p:cNvPr>
          <p:cNvSpPr/>
          <p:nvPr/>
        </p:nvSpPr>
        <p:spPr>
          <a:xfrm>
            <a:off x="1456098" y="396653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endParaRPr lang="en-US" sz="2500" dirty="0">
              <a:latin typeface="Nunito Sans" panose="00000500000000000000" pitchFamily="2" charset="0"/>
            </a:endParaRPr>
          </a:p>
        </p:txBody>
      </p:sp>
      <p:sp>
        <p:nvSpPr>
          <p:cNvPr id="33" name="Rectangle 32">
            <a:extLst>
              <a:ext uri="{FF2B5EF4-FFF2-40B4-BE49-F238E27FC236}">
                <a16:creationId xmlns:a16="http://schemas.microsoft.com/office/drawing/2014/main" id="{D95ABC10-15CF-488C-806F-94CE71FC878A}"/>
              </a:ext>
            </a:extLst>
          </p:cNvPr>
          <p:cNvSpPr/>
          <p:nvPr/>
        </p:nvSpPr>
        <p:spPr>
          <a:xfrm>
            <a:off x="1440028" y="453073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34" name="Rectangle 33">
            <a:extLst>
              <a:ext uri="{FF2B5EF4-FFF2-40B4-BE49-F238E27FC236}">
                <a16:creationId xmlns:a16="http://schemas.microsoft.com/office/drawing/2014/main" id="{EFAD326F-7428-498A-82D3-321753462543}"/>
              </a:ext>
            </a:extLst>
          </p:cNvPr>
          <p:cNvSpPr/>
          <p:nvPr/>
        </p:nvSpPr>
        <p:spPr>
          <a:xfrm>
            <a:off x="641928" y="50936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35" name="Rectangle 34">
            <a:extLst>
              <a:ext uri="{FF2B5EF4-FFF2-40B4-BE49-F238E27FC236}">
                <a16:creationId xmlns:a16="http://schemas.microsoft.com/office/drawing/2014/main" id="{D95ABC10-15CF-488C-806F-94CE71FC878A}"/>
              </a:ext>
            </a:extLst>
          </p:cNvPr>
          <p:cNvSpPr/>
          <p:nvPr/>
        </p:nvSpPr>
        <p:spPr>
          <a:xfrm>
            <a:off x="1440028" y="509367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Tree>
    <p:extLst>
      <p:ext uri="{BB962C8B-B14F-4D97-AF65-F5344CB8AC3E}">
        <p14:creationId xmlns:p14="http://schemas.microsoft.com/office/powerpoint/2010/main" val="649407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199" y="2739708"/>
            <a:ext cx="6295067" cy="3965892"/>
          </a:xfrm>
          <a:prstGeom prst="rect">
            <a:avLst/>
          </a:prstGeom>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015936"/>
          </a:xfrm>
          <a:prstGeom prst="rect">
            <a:avLst/>
          </a:prstGeom>
          <a:noFill/>
        </p:spPr>
        <p:txBody>
          <a:bodyPr wrap="square" rtlCol="0">
            <a:spAutoFit/>
          </a:bodyPr>
          <a:lstStyle/>
          <a:p>
            <a:pPr algn="just"/>
            <a:r>
              <a:rPr lang="en-US" sz="2500" dirty="0">
                <a:latin typeface="Nunito Sans" panose="00000500000000000000" pitchFamily="2" charset="0"/>
              </a:rPr>
              <a:t>The second figure(B) in the problem figures bears a certain relationship to the first figure(A). Similarly, one of the figures in answer figures(1,2,3,4,5) bears the same relationship to the fourth figure(D). You have to select the figure from the set of answer figures which would replace the sign of the question mark (?)</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374391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Tree>
    <p:extLst>
      <p:ext uri="{BB962C8B-B14F-4D97-AF65-F5344CB8AC3E}">
        <p14:creationId xmlns:p14="http://schemas.microsoft.com/office/powerpoint/2010/main" val="4237078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smtClean="0">
                <a:latin typeface="Nunito Sans SemiBold" panose="00000700000000000000" pitchFamily="2" charset="0"/>
              </a:rPr>
              <a:t>VIT</a:t>
            </a:r>
            <a:endParaRPr lang="en-US" sz="6000" dirty="0">
              <a:latin typeface="Nunito Sans SemiBold" panose="00000700000000000000" pitchFamily="2" charset="0"/>
            </a:endParaRP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707544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90800" y="2819400"/>
            <a:ext cx="6563479" cy="3432048"/>
          </a:xfrm>
          <a:prstGeom prst="rect">
            <a:avLst/>
          </a:prstGeom>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015936"/>
          </a:xfrm>
          <a:prstGeom prst="rect">
            <a:avLst/>
          </a:prstGeom>
          <a:noFill/>
        </p:spPr>
        <p:txBody>
          <a:bodyPr wrap="square" rtlCol="0">
            <a:spAutoFit/>
          </a:bodyPr>
          <a:lstStyle/>
          <a:p>
            <a:pPr algn="just"/>
            <a:r>
              <a:rPr lang="en-US" sz="2500" dirty="0">
                <a:latin typeface="Nunito Sans" panose="00000500000000000000" pitchFamily="2" charset="0"/>
              </a:rPr>
              <a:t>The second figure(B) in the problem figures bears a certain relationship to the first figure(A). Similarly, one of the figures in answer figures(1,2,3,4,5) bears the same relationship to the fourth figure(D). You have to select the figure from the set of answer figures which would replace the sign of the question mark (?)</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8450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Tree>
    <p:extLst>
      <p:ext uri="{BB962C8B-B14F-4D97-AF65-F5344CB8AC3E}">
        <p14:creationId xmlns:p14="http://schemas.microsoft.com/office/powerpoint/2010/main" val="1705261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In the following question, a related pair of figures is followed by five numbered parts of figures. Select the pair that has a relationship similar to that in the original pair. The best possible answer is to be selected from a group of fairly close choices.</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32770" name="Picture 2" descr="http://i1.facenow.in/modules/emanager/ques/img/tmp_ccb1d45fb76f7c5a5490bf619f979c6cf36489138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2714661"/>
            <a:ext cx="11963400" cy="208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595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Tree>
    <p:extLst>
      <p:ext uri="{BB962C8B-B14F-4D97-AF65-F5344CB8AC3E}">
        <p14:creationId xmlns:p14="http://schemas.microsoft.com/office/powerpoint/2010/main" val="2967880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In the following question, a related pair of figures is followed by five numbered parts of figures. Select the pair that has a relationship similar to that in the original pair. The best possible answer is to be selected from a group of fairly close choices.</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40962" name="Picture 2" descr="http://i1.facenow.in/modules/emanager/ques/img/tmp_ccb1d45fb76f7c5a5490bf619f979c6cf368596897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06101"/>
            <a:ext cx="12039600" cy="199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317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Tree>
    <p:extLst>
      <p:ext uri="{BB962C8B-B14F-4D97-AF65-F5344CB8AC3E}">
        <p14:creationId xmlns:p14="http://schemas.microsoft.com/office/powerpoint/2010/main" val="1241465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Which figure is the odd one out?</a:t>
            </a:r>
            <a:endParaRPr lang="en-US" sz="2500" b="1" i="1"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A</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B</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C</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D</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43010" name="Picture 2" descr="http://i1.facenow.in/modules/emanager/ques/img/tmp_7a6a74cbe87bc600161130a4bd041dd47b7817009807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717418"/>
            <a:ext cx="6245352" cy="245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22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Find the next image: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2" name="Picture 1"/>
          <p:cNvPicPr>
            <a:picLocks noChangeAspect="1"/>
          </p:cNvPicPr>
          <p:nvPr/>
        </p:nvPicPr>
        <p:blipFill>
          <a:blip r:embed="rId4"/>
          <a:stretch>
            <a:fillRect/>
          </a:stretch>
        </p:blipFill>
        <p:spPr>
          <a:xfrm>
            <a:off x="1089800" y="1731269"/>
            <a:ext cx="9944530" cy="3297931"/>
          </a:xfrm>
          <a:prstGeom prst="rect">
            <a:avLst/>
          </a:prstGeom>
        </p:spPr>
      </p:pic>
    </p:spTree>
    <p:extLst>
      <p:ext uri="{BB962C8B-B14F-4D97-AF65-F5344CB8AC3E}">
        <p14:creationId xmlns:p14="http://schemas.microsoft.com/office/powerpoint/2010/main" val="396440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Find the next image: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3" name="Picture 2"/>
          <p:cNvPicPr>
            <a:picLocks noChangeAspect="1"/>
          </p:cNvPicPr>
          <p:nvPr/>
        </p:nvPicPr>
        <p:blipFill>
          <a:blip r:embed="rId4"/>
          <a:stretch>
            <a:fillRect/>
          </a:stretch>
        </p:blipFill>
        <p:spPr>
          <a:xfrm>
            <a:off x="1752600" y="1755517"/>
            <a:ext cx="6858000" cy="3994727"/>
          </a:xfrm>
          <a:prstGeom prst="rect">
            <a:avLst/>
          </a:prstGeom>
        </p:spPr>
      </p:pic>
    </p:spTree>
    <p:extLst>
      <p:ext uri="{BB962C8B-B14F-4D97-AF65-F5344CB8AC3E}">
        <p14:creationId xmlns:p14="http://schemas.microsoft.com/office/powerpoint/2010/main" val="36632964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Identify the figure that completes the pattern</a:t>
            </a:r>
            <a:endParaRPr lang="en-US" sz="2500" b="1" i="1"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49154" name="Picture 2" descr="http://i1.facenow.in/modules/emanager/ques/img/tmp_7a6a74cbe87bc600161130a4bd041dd47b781133321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487" y="1804180"/>
            <a:ext cx="9178678" cy="254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45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5136"/>
        </a:solidFill>
        <a:effectLst/>
      </p:bgPr>
    </p:bg>
    <p:spTree>
      <p:nvGrpSpPr>
        <p:cNvPr id="1" name=""/>
        <p:cNvGrpSpPr/>
        <p:nvPr/>
      </p:nvGrpSpPr>
      <p:grpSpPr>
        <a:xfrm>
          <a:off x="0" y="0"/>
          <a:ext cx="0" cy="0"/>
          <a:chOff x="0" y="0"/>
          <a:chExt cx="0" cy="0"/>
        </a:xfrm>
      </p:grpSpPr>
      <p:sp>
        <p:nvSpPr>
          <p:cNvPr id="4" name="Here is where the title goes. Sometimes it could be two lines too">
            <a:extLst>
              <a:ext uri="{FF2B5EF4-FFF2-40B4-BE49-F238E27FC236}">
                <a16:creationId xmlns:a16="http://schemas.microsoft.com/office/drawing/2014/main" id="{456C9966-3D51-4F1F-BF70-A36692846596}"/>
              </a:ext>
            </a:extLst>
          </p:cNvPr>
          <p:cNvSpPr txBox="1"/>
          <p:nvPr/>
        </p:nvSpPr>
        <p:spPr>
          <a:xfrm>
            <a:off x="0" y="2895600"/>
            <a:ext cx="12192000" cy="885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pPr algn="ctr"/>
            <a:r>
              <a:rPr lang="en-US" sz="5400" b="1" dirty="0">
                <a:solidFill>
                  <a:schemeClr val="bg1"/>
                </a:solidFill>
                <a:latin typeface="Nunito Sans" panose="00000500000000000000" pitchFamily="2" charset="0"/>
              </a:rPr>
              <a:t>Image interpretation </a:t>
            </a:r>
            <a:r>
              <a:rPr lang="en-US" sz="5400" b="1" dirty="0" smtClean="0">
                <a:solidFill>
                  <a:schemeClr val="bg1"/>
                </a:solidFill>
                <a:latin typeface="Nunito Sans" panose="00000500000000000000" pitchFamily="2" charset="0"/>
              </a:rPr>
              <a:t>1.1</a:t>
            </a:r>
            <a:endParaRPr lang="en-US" sz="5400" b="1" dirty="0">
              <a:solidFill>
                <a:schemeClr val="bg1"/>
              </a:solidFill>
              <a:latin typeface="Nunito Sans" panose="00000500000000000000" pitchFamily="2"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65581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Identify the figure that completes the pattern</a:t>
            </a:r>
            <a:endParaRPr lang="en-US" sz="2500" b="1" i="1"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51202" name="Picture 2" descr="http://i1.facenow.in/modules/emanager/ques/img/tmp_7a6a74cbe87bc600161130a4bd041dd47b787633635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63008"/>
            <a:ext cx="8305800" cy="232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05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Find the odd man </a:t>
            </a:r>
            <a:r>
              <a:rPr lang="en-US" sz="2500" dirty="0" smtClean="0">
                <a:latin typeface="Nunito Sans" panose="00000500000000000000" pitchFamily="2" charset="0"/>
              </a:rPr>
              <a:t>out.</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19</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53252" name="Picture 4" descr="http://i1.facenow.in/modules/emanager/ques/img/tmp_7a6a74cbe87bc600161130a4bd041dd47b7818322600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907248"/>
            <a:ext cx="5635752" cy="188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396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Choose the alternative which closely resembles the water-image of the given combination.</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20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55300" name="Picture 4" descr="http://i1.facenow.in/modules/emanager/ques/img/tmp_7a6a74cbe87bc600161130a4bd041dd47b788864610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500899"/>
            <a:ext cx="7315200" cy="155642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27" name="Rectangle 26">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8" name="Rectangle 27">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29" name="Rectangle 28">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30" name="Rectangle 29">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31" name="Rectangle 30">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32" name="Rectangle 31">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33" name="Rectangle 32">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Tree>
    <p:extLst>
      <p:ext uri="{BB962C8B-B14F-4D97-AF65-F5344CB8AC3E}">
        <p14:creationId xmlns:p14="http://schemas.microsoft.com/office/powerpoint/2010/main" val="4189160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1EE1CC-5860-4236-A6FD-5629645019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124136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324261"/>
          </a:xfrm>
          <a:prstGeom prst="rect">
            <a:avLst/>
          </a:prstGeom>
          <a:noFill/>
        </p:spPr>
        <p:txBody>
          <a:bodyPr wrap="square" rtlCol="0">
            <a:spAutoFit/>
          </a:bodyPr>
          <a:lstStyle/>
          <a:p>
            <a:pPr algn="just"/>
            <a:r>
              <a:rPr lang="en-US" sz="2500" dirty="0">
                <a:latin typeface="Nunito Sans" panose="00000500000000000000" pitchFamily="2" charset="0"/>
              </a:rPr>
              <a:t>The </a:t>
            </a:r>
            <a:r>
              <a:rPr lang="en-US" sz="2500" b="1" dirty="0" smtClean="0">
                <a:latin typeface="Nunito Sans" panose="00000500000000000000" pitchFamily="2" charset="0"/>
              </a:rPr>
              <a:t>Image interpretation </a:t>
            </a:r>
            <a:r>
              <a:rPr lang="en-US" sz="2500" dirty="0" smtClean="0">
                <a:latin typeface="Nunito Sans" panose="00000500000000000000" pitchFamily="2" charset="0"/>
              </a:rPr>
              <a:t>is </a:t>
            </a:r>
            <a:r>
              <a:rPr lang="en-US" sz="2500" dirty="0">
                <a:latin typeface="Nunito Sans" panose="00000500000000000000" pitchFamily="2" charset="0"/>
              </a:rPr>
              <a:t>the process of </a:t>
            </a:r>
            <a:r>
              <a:rPr lang="en-US" sz="2500" b="1" dirty="0">
                <a:latin typeface="Nunito Sans" panose="00000500000000000000" pitchFamily="2" charset="0"/>
              </a:rPr>
              <a:t>analyzing visual information </a:t>
            </a:r>
            <a:r>
              <a:rPr lang="en-US" sz="2500" dirty="0">
                <a:latin typeface="Nunito Sans" panose="00000500000000000000" pitchFamily="2" charset="0"/>
              </a:rPr>
              <a:t>and being able to solve problems based upon it. </a:t>
            </a:r>
            <a:endParaRPr lang="en-US" sz="2500" dirty="0" smtClean="0">
              <a:latin typeface="Nunito Sans" panose="00000500000000000000" pitchFamily="2" charset="0"/>
            </a:endParaRPr>
          </a:p>
          <a:p>
            <a:pPr algn="just"/>
            <a:endParaRPr lang="en-US" sz="2500" dirty="0">
              <a:latin typeface="Nunito Sans" panose="00000500000000000000" pitchFamily="2" charset="0"/>
            </a:endParaRPr>
          </a:p>
          <a:p>
            <a:pPr marL="342900" indent="-342900" algn="just">
              <a:buFont typeface="Wingdings" panose="05000000000000000000" pitchFamily="2" charset="2"/>
              <a:buChar char="Ø"/>
            </a:pPr>
            <a:r>
              <a:rPr lang="en-US" sz="2500" dirty="0" smtClean="0">
                <a:latin typeface="Nunito Sans" panose="00000500000000000000" pitchFamily="2" charset="0"/>
              </a:rPr>
              <a:t>A </a:t>
            </a:r>
            <a:r>
              <a:rPr lang="en-US" sz="2500" dirty="0">
                <a:latin typeface="Nunito Sans" panose="00000500000000000000" pitchFamily="2" charset="0"/>
              </a:rPr>
              <a:t>person's </a:t>
            </a:r>
            <a:r>
              <a:rPr lang="en-US" sz="2500" dirty="0" smtClean="0">
                <a:latin typeface="Nunito Sans" panose="00000500000000000000" pitchFamily="2" charset="0"/>
              </a:rPr>
              <a:t>image interpretation </a:t>
            </a:r>
            <a:r>
              <a:rPr lang="en-US" sz="2500" dirty="0">
                <a:latin typeface="Nunito Sans" panose="00000500000000000000" pitchFamily="2" charset="0"/>
              </a:rPr>
              <a:t>abilities are related to overall intelligence. </a:t>
            </a:r>
            <a:endParaRPr lang="en-US" sz="2500" dirty="0" smtClean="0">
              <a:latin typeface="Nunito Sans" panose="00000500000000000000" pitchFamily="2" charset="0"/>
            </a:endParaRPr>
          </a:p>
          <a:p>
            <a:pPr marL="342900" indent="-342900" algn="just">
              <a:buFont typeface="Wingdings" panose="05000000000000000000" pitchFamily="2" charset="2"/>
              <a:buChar char="Ø"/>
            </a:pPr>
            <a:endParaRPr lang="en-US" sz="2500" dirty="0" smtClean="0">
              <a:latin typeface="Nunito Sans" panose="00000500000000000000" pitchFamily="2" charset="0"/>
            </a:endParaRPr>
          </a:p>
          <a:p>
            <a:pPr marL="342900" indent="-342900" algn="just">
              <a:buFont typeface="Wingdings" panose="05000000000000000000" pitchFamily="2" charset="2"/>
              <a:buChar char="Ø"/>
            </a:pPr>
            <a:r>
              <a:rPr lang="en-US" sz="2500" dirty="0" smtClean="0">
                <a:latin typeface="Nunito Sans" panose="00000500000000000000" pitchFamily="2" charset="0"/>
              </a:rPr>
              <a:t>It </a:t>
            </a:r>
            <a:r>
              <a:rPr lang="en-US" sz="2500" dirty="0">
                <a:latin typeface="Nunito Sans" panose="00000500000000000000" pitchFamily="2" charset="0"/>
              </a:rPr>
              <a:t>is a component of nonverbal intelligence, meaning that a person does not have to use language in order to solve visual problems. </a:t>
            </a:r>
            <a:endParaRPr lang="en-US" sz="2500" dirty="0" smtClean="0">
              <a:latin typeface="Nunito Sans" panose="00000500000000000000" pitchFamily="2" charset="0"/>
            </a:endParaRPr>
          </a:p>
          <a:p>
            <a:pPr marL="342900" indent="-342900" algn="just">
              <a:buFont typeface="Wingdings" panose="05000000000000000000" pitchFamily="2" charset="2"/>
              <a:buChar char="Ø"/>
            </a:pPr>
            <a:endParaRPr lang="en-US" sz="2500" dirty="0" smtClean="0">
              <a:latin typeface="Nunito Sans" panose="00000500000000000000" pitchFamily="2" charset="0"/>
            </a:endParaRPr>
          </a:p>
          <a:p>
            <a:pPr marL="342900" indent="-342900" algn="just">
              <a:buFont typeface="Wingdings" panose="05000000000000000000" pitchFamily="2" charset="2"/>
              <a:buChar char="Ø"/>
            </a:pPr>
            <a:r>
              <a:rPr lang="en-US" sz="2500" dirty="0" smtClean="0">
                <a:latin typeface="Nunito Sans" panose="00000500000000000000" pitchFamily="2" charset="0"/>
              </a:rPr>
              <a:t>It </a:t>
            </a:r>
            <a:r>
              <a:rPr lang="en-US" sz="2500" dirty="0">
                <a:latin typeface="Nunito Sans" panose="00000500000000000000" pitchFamily="2" charset="0"/>
              </a:rPr>
              <a:t>measures fluid intelligence which is your ability to </a:t>
            </a:r>
            <a:r>
              <a:rPr lang="en-US" sz="2500" b="1" dirty="0">
                <a:latin typeface="Nunito Sans" panose="00000500000000000000" pitchFamily="2" charset="0"/>
              </a:rPr>
              <a:t>quickly identify patterns</a:t>
            </a:r>
            <a:r>
              <a:rPr lang="en-US" sz="2500" dirty="0">
                <a:latin typeface="Nunito Sans" panose="00000500000000000000" pitchFamily="2" charset="0"/>
              </a:rPr>
              <a:t>, </a:t>
            </a:r>
            <a:r>
              <a:rPr lang="en-US" sz="2500" b="1" dirty="0">
                <a:latin typeface="Nunito Sans" panose="00000500000000000000" pitchFamily="2" charset="0"/>
              </a:rPr>
              <a:t>logical rules </a:t>
            </a:r>
            <a:r>
              <a:rPr lang="en-US" sz="2500" dirty="0">
                <a:latin typeface="Nunito Sans" panose="00000500000000000000" pitchFamily="2" charset="0"/>
              </a:rPr>
              <a:t>and trends in new data, identifying causes, integrate this information, and apply it to solve problems. </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769441"/>
          </a:xfrm>
          <a:prstGeom prst="rect">
            <a:avLst/>
          </a:prstGeom>
          <a:noFill/>
        </p:spPr>
        <p:txBody>
          <a:bodyPr wrap="square" rtlCol="0">
            <a:spAutoFit/>
          </a:bodyPr>
          <a:lstStyle/>
          <a:p>
            <a:pPr algn="r"/>
            <a:r>
              <a:rPr lang="en-US" sz="4400" b="1" dirty="0">
                <a:solidFill>
                  <a:schemeClr val="bg1"/>
                </a:solidFill>
                <a:latin typeface="Nunito Sans" panose="00000500000000000000" pitchFamily="2" charset="0"/>
              </a:rPr>
              <a:t>Image interpretation 1.1 </a:t>
            </a:r>
            <a:endParaRPr lang="en-US" sz="44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198333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941022"/>
            <a:ext cx="8206466" cy="4383578"/>
          </a:xfrm>
          <a:prstGeom prst="rect">
            <a:avLst/>
          </a:prstGeom>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In the following question, select a figure amongst the four alternatives, which when placed in the blank space of figure (?) would complete the pattern.</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77619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050" name="Picture 2" descr="http://i1.facenow.in/modules/emanager/ques/img/tmp_cb8da6767461f28121532ae4290eac7cbc427837111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671" y="2782634"/>
            <a:ext cx="9178329" cy="20077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In the following question, a set of five figures 1, 2, 3, 4 and 5 is given. It is required to select the option which represents three out of the five given figures which when fitted into each other would form a complete square.</a:t>
            </a:r>
            <a:endParaRPr lang="en-US" sz="2500" b="1" i="1"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124</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125</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234</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245</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a:solidFill>
                  <a:schemeClr val="bg1"/>
                </a:solidFill>
                <a:latin typeface="Nunito Sans" panose="00000500000000000000" pitchFamily="2" charset="0"/>
              </a:rPr>
              <a:t>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61290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dirty="0">
                <a:latin typeface="Nunito Sans" panose="00000500000000000000" pitchFamily="2" charset="0"/>
              </a:rPr>
              <a:t>The following question consists of two sets of figures. Figures A, B, C and D constitute the Problem Set while figures 1, 2, 3, 4 and 5 constitute the Answer Set. There is a definite relationship between figures A and B. Establish a similar relationship between figures C and D by selecting a suitable figure from the Answer Set that would replace the question mark (?) in fig. (D).</a:t>
            </a:r>
            <a:endParaRPr lang="en-US" sz="2500" b="1" i="1"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7170" name="Picture 2" descr="http://i1.facenow.in/modules/emanager/ques/img/tmp_cb8da6767461f28121532ae4290eac7cbc427227279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525" y="3557563"/>
            <a:ext cx="9416275" cy="206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979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DD2504-B1FF-4F55-B4FA-4AEA19FF2DD8}"/>
              </a:ext>
            </a:extLst>
          </p:cNvPr>
          <p:cNvSpPr/>
          <p:nvPr/>
        </p:nvSpPr>
        <p:spPr>
          <a:xfrm>
            <a:off x="657998" y="2362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2936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511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075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36220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293696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2</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511720"/>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075929"/>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4</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4" name="Rectangle 13">
            <a:extLst>
              <a:ext uri="{FF2B5EF4-FFF2-40B4-BE49-F238E27FC236}">
                <a16:creationId xmlns:a16="http://schemas.microsoft.com/office/drawing/2014/main" id="{EFAD326F-7428-498A-82D3-321753462543}"/>
              </a:ext>
            </a:extLst>
          </p:cNvPr>
          <p:cNvSpPr/>
          <p:nvPr/>
        </p:nvSpPr>
        <p:spPr>
          <a:xfrm>
            <a:off x="641928" y="463886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E</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5" name="Rectangle 14">
            <a:extLst>
              <a:ext uri="{FF2B5EF4-FFF2-40B4-BE49-F238E27FC236}">
                <a16:creationId xmlns:a16="http://schemas.microsoft.com/office/drawing/2014/main" id="{D95ABC10-15CF-488C-806F-94CE71FC878A}"/>
              </a:ext>
            </a:extLst>
          </p:cNvPr>
          <p:cNvSpPr/>
          <p:nvPr/>
        </p:nvSpPr>
        <p:spPr>
          <a:xfrm>
            <a:off x="1440028" y="4638866"/>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5</a:t>
            </a:r>
            <a:endParaRPr lang="en-US" sz="2500" dirty="0">
              <a:latin typeface="Nunito Sans" panose="00000500000000000000" pitchFamily="2" charset="0"/>
            </a:endParaRPr>
          </a:p>
        </p:txBody>
      </p:sp>
    </p:spTree>
    <p:extLst>
      <p:ext uri="{BB962C8B-B14F-4D97-AF65-F5344CB8AC3E}">
        <p14:creationId xmlns:p14="http://schemas.microsoft.com/office/powerpoint/2010/main" val="1835942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In the following question, a set of five figures 1, 2, 3, 4 and 5 is given. It is required to select the option which represents three out of the five given figures which when fitted into each other would form a complete square.</a:t>
            </a:r>
            <a:endParaRPr lang="en-US" sz="2500" b="1" i="1"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32004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7751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3499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9141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2004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124</a:t>
            </a:r>
            <a:endParaRPr lang="en-US" sz="2500" dirty="0">
              <a:latin typeface="Nunito Sans" panose="00000500000000000000" pitchFamily="2" charset="0"/>
            </a:endParaRP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7751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345</a:t>
            </a:r>
            <a:endParaRPr lang="en-US" sz="2500" dirty="0">
              <a:latin typeface="Nunito Sans" panose="00000500000000000000" pitchFamily="2" charset="0"/>
            </a:endParaRP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3499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123</a:t>
            </a:r>
            <a:endParaRPr lang="en-US" sz="2500" dirty="0">
              <a:latin typeface="Nunito Sans" panose="00000500000000000000" pitchFamily="2" charset="0"/>
            </a:endParaRP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9141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135</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a:t>
            </a:r>
            <a:r>
              <a:rPr lang="en-US" sz="4800" b="1" dirty="0" smtClean="0">
                <a:solidFill>
                  <a:schemeClr val="bg1"/>
                </a:solidFill>
                <a:latin typeface="Nunito Sans" panose="00000500000000000000" pitchFamily="2" charset="0"/>
              </a:rPr>
              <a:t>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10242" name="Picture 2" descr="http://i1.facenow.in/modules/emanager/ques/img/tmp_cb8da6767461f28121532ae4290eac7cbc427115423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49" y="2676689"/>
            <a:ext cx="8629651" cy="176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06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1833</Words>
  <Application>Microsoft Office PowerPoint</Application>
  <PresentationFormat>Widescreen</PresentationFormat>
  <Paragraphs>302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Nunito Sans</vt:lpstr>
      <vt:lpstr>Wingdings</vt:lpstr>
      <vt:lpstr>Nunito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2019-07-10T08:30:58Z</dcterms:created>
  <dcterms:modified xsi:type="dcterms:W3CDTF">2019-12-18T11:48:44Z</dcterms:modified>
</cp:coreProperties>
</file>